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Open Sans" charset="1" panose="020B0606030504020204"/>
      <p:regular r:id="rId23"/>
    </p:embeddedFont>
    <p:embeddedFont>
      <p:font typeface="Open Sauce Bold" charset="1" panose="00000800000000000000"/>
      <p:regular r:id="rId24"/>
    </p:embeddedFont>
    <p:embeddedFont>
      <p:font typeface="Open Sauce" charset="1" panose="000005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KVj30N4.mp4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1.png" Type="http://schemas.openxmlformats.org/officeDocument/2006/relationships/image"/><Relationship Id="rId4" Target="../media/image3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jpeg" Type="http://schemas.openxmlformats.org/officeDocument/2006/relationships/image"/><Relationship Id="rId5" Target="../media/VAGgKVj30N4.mp4" Type="http://schemas.openxmlformats.org/officeDocument/2006/relationships/video"/><Relationship Id="rId6" Target="../media/VAGgKVj30N4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1028700"/>
          <a:ext cx="16192500" cy="654847"/>
        </p:xfrm>
        <a:graphic>
          <a:graphicData uri="http://schemas.openxmlformats.org/drawingml/2006/table">
            <a:tbl>
              <a:tblPr/>
              <a:tblGrid>
                <a:gridCol w="8096250"/>
                <a:gridCol w="8096250"/>
              </a:tblGrid>
              <a:tr h="619016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Shania Kinnereth Diaz Moya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476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474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Jesus Silvestre Santiago Cruz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4766"/>
                    </a:solidFill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785264">
            <a:off x="8889144" y="6728237"/>
            <a:ext cx="9001604" cy="1631541"/>
          </a:xfrm>
          <a:custGeom>
            <a:avLst/>
            <a:gdLst/>
            <a:ahLst/>
            <a:cxnLst/>
            <a:rect r="r" b="b" t="t" l="l"/>
            <a:pathLst>
              <a:path h="1631541" w="9001604">
                <a:moveTo>
                  <a:pt x="0" y="0"/>
                </a:moveTo>
                <a:lnTo>
                  <a:pt x="9001603" y="0"/>
                </a:lnTo>
                <a:lnTo>
                  <a:pt x="9001603" y="1631541"/>
                </a:lnTo>
                <a:lnTo>
                  <a:pt x="0" y="1631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23543">
            <a:off x="9208516" y="8055099"/>
            <a:ext cx="1484535" cy="792371"/>
          </a:xfrm>
          <a:custGeom>
            <a:avLst/>
            <a:gdLst/>
            <a:ahLst/>
            <a:cxnLst/>
            <a:rect r="r" b="b" t="t" l="l"/>
            <a:pathLst>
              <a:path h="792371" w="1484535">
                <a:moveTo>
                  <a:pt x="0" y="0"/>
                </a:moveTo>
                <a:lnTo>
                  <a:pt x="1484535" y="0"/>
                </a:lnTo>
                <a:lnTo>
                  <a:pt x="1484535" y="792370"/>
                </a:lnTo>
                <a:lnTo>
                  <a:pt x="0" y="7923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4162779">
            <a:off x="13898635" y="5068051"/>
            <a:ext cx="7306269" cy="1287730"/>
          </a:xfrm>
          <a:custGeom>
            <a:avLst/>
            <a:gdLst/>
            <a:ahLst/>
            <a:cxnLst/>
            <a:rect r="r" b="b" t="t" l="l"/>
            <a:pathLst>
              <a:path h="1287730" w="7306269">
                <a:moveTo>
                  <a:pt x="0" y="0"/>
                </a:moveTo>
                <a:lnTo>
                  <a:pt x="7306269" y="0"/>
                </a:lnTo>
                <a:lnTo>
                  <a:pt x="7306269" y="1287730"/>
                </a:lnTo>
                <a:lnTo>
                  <a:pt x="0" y="12877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030617" y="2859819"/>
            <a:ext cx="4119125" cy="4119125"/>
          </a:xfrm>
          <a:custGeom>
            <a:avLst/>
            <a:gdLst/>
            <a:ahLst/>
            <a:cxnLst/>
            <a:rect r="r" b="b" t="t" l="l"/>
            <a:pathLst>
              <a:path h="4119125" w="4119125">
                <a:moveTo>
                  <a:pt x="0" y="0"/>
                </a:moveTo>
                <a:lnTo>
                  <a:pt x="4119125" y="0"/>
                </a:lnTo>
                <a:lnTo>
                  <a:pt x="4119125" y="4119124"/>
                </a:lnTo>
                <a:lnTo>
                  <a:pt x="0" y="41191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5226174"/>
            <a:ext cx="10702884" cy="1447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1"/>
              </a:lnSpc>
            </a:pPr>
            <a:r>
              <a:rPr lang="en-US" sz="10805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Proximidad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762006"/>
            <a:ext cx="10702884" cy="145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1"/>
              </a:lnSpc>
            </a:pPr>
            <a:r>
              <a:rPr lang="en-US" sz="10805">
                <a:solidFill>
                  <a:srgbClr val="384766"/>
                </a:solidFill>
                <a:latin typeface="Open Sauce"/>
                <a:ea typeface="Open Sauce"/>
                <a:cs typeface="Open Sauce"/>
                <a:sym typeface="Open Sauce"/>
              </a:rPr>
              <a:t>Sensores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2606" y="5971027"/>
            <a:ext cx="10816908" cy="3195492"/>
            <a:chOff x="0" y="0"/>
            <a:chExt cx="5119478" cy="15123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19477" cy="1512378"/>
            </a:xfrm>
            <a:custGeom>
              <a:avLst/>
              <a:gdLst/>
              <a:ahLst/>
              <a:cxnLst/>
              <a:rect r="r" b="b" t="t" l="l"/>
              <a:pathLst>
                <a:path h="1512378" w="5119477">
                  <a:moveTo>
                    <a:pt x="7873" y="0"/>
                  </a:moveTo>
                  <a:lnTo>
                    <a:pt x="5111605" y="0"/>
                  </a:lnTo>
                  <a:cubicBezTo>
                    <a:pt x="5115952" y="0"/>
                    <a:pt x="5119477" y="3525"/>
                    <a:pt x="5119477" y="7873"/>
                  </a:cubicBezTo>
                  <a:lnTo>
                    <a:pt x="5119477" y="1504505"/>
                  </a:lnTo>
                  <a:cubicBezTo>
                    <a:pt x="5119477" y="1508853"/>
                    <a:pt x="5115952" y="1512378"/>
                    <a:pt x="5111605" y="1512378"/>
                  </a:cubicBezTo>
                  <a:lnTo>
                    <a:pt x="7873" y="1512378"/>
                  </a:lnTo>
                  <a:cubicBezTo>
                    <a:pt x="3525" y="1512378"/>
                    <a:pt x="0" y="1508853"/>
                    <a:pt x="0" y="1504505"/>
                  </a:cubicBezTo>
                  <a:lnTo>
                    <a:pt x="0" y="7873"/>
                  </a:lnTo>
                  <a:cubicBezTo>
                    <a:pt x="0" y="3525"/>
                    <a:pt x="3525" y="0"/>
                    <a:pt x="7873" y="0"/>
                  </a:cubicBez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119478" cy="15409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622774" y="5658397"/>
          <a:ext cx="10816908" cy="4738920"/>
        </p:xfrm>
        <a:graphic>
          <a:graphicData uri="http://schemas.openxmlformats.org/drawingml/2006/table">
            <a:tbl>
              <a:tblPr/>
              <a:tblGrid>
                <a:gridCol w="10816908"/>
              </a:tblGrid>
              <a:tr h="2632458">
                <a:tc>
                  <a:txBody>
                    <a:bodyPr anchor="t" rtlCol="false"/>
                    <a:lstStyle/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3100">
                          <a:solidFill>
                            <a:srgbClr val="384766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</a:t>
                      </a:r>
                      <a:r>
                        <a:rPr lang="en-US" b="true" sz="3100">
                          <a:solidFill>
                            <a:srgbClr val="48352A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MARRON (BN 1): Terminal alimentación positiva (+)</a:t>
                      </a:r>
                      <a:endParaRPr lang="en-US" sz="1100"/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29438A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AZUL (BU 3): Terminal de alimentación negativa (-)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070707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NEGRO (BK 4): Salida normalmente abierta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BLANCO (WH 2): Salida normalmente cerrada</a:t>
                      </a:r>
                    </a:p>
                    <a:p>
                      <a:pPr algn="l">
                        <a:lnSpc>
                          <a:spcPts val="5735"/>
                        </a:lnSpc>
                        <a:spcBef>
                          <a:spcPct val="0"/>
                        </a:spcBef>
                      </a:pP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13112853" y="2108779"/>
          <a:ext cx="5175147" cy="4200525"/>
        </p:xfrm>
        <a:graphic>
          <a:graphicData uri="http://schemas.openxmlformats.org/drawingml/2006/table">
            <a:tbl>
              <a:tblPr/>
              <a:tblGrid>
                <a:gridCol w="5175147"/>
              </a:tblGrid>
              <a:tr h="2068283">
                <a:tc>
                  <a:txBody>
                    <a:bodyPr anchor="t" rtlCol="false"/>
                    <a:lstStyle/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100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VOLTAJE: 6 - 36 V DC</a:t>
                      </a:r>
                      <a:endParaRPr lang="en-US" sz="1100"/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CORRIENTE: 5 -200 mA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SALIDA:</a:t>
                      </a:r>
                    </a:p>
                    <a:p>
                      <a:pPr algn="l" marL="1338582" indent="-446194" lvl="2">
                        <a:lnSpc>
                          <a:spcPts val="5735"/>
                        </a:lnSpc>
                        <a:buFont typeface="Arial"/>
                        <a:buChar char="⚬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DC</a:t>
                      </a:r>
                    </a:p>
                    <a:p>
                      <a:pPr algn="l" marL="1338582" indent="-446194" lvl="2">
                        <a:lnSpc>
                          <a:spcPts val="5735"/>
                        </a:lnSpc>
                        <a:buFont typeface="Arial"/>
                        <a:buChar char="⚬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AC</a:t>
                      </a:r>
                    </a:p>
                    <a:p>
                      <a:pPr algn="l" marL="1338582" indent="-446194" lvl="2">
                        <a:lnSpc>
                          <a:spcPts val="5735"/>
                        </a:lnSpc>
                        <a:spcBef>
                          <a:spcPct val="0"/>
                        </a:spcBef>
                        <a:buFont typeface="Arial"/>
                        <a:buChar char="⚬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Analógica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8" id="8"/>
          <p:cNvSpPr/>
          <p:nvPr/>
        </p:nvSpPr>
        <p:spPr>
          <a:xfrm flipH="false" flipV="false" rot="0">
            <a:off x="902607" y="2108779"/>
            <a:ext cx="3132016" cy="3549618"/>
          </a:xfrm>
          <a:custGeom>
            <a:avLst/>
            <a:gdLst/>
            <a:ahLst/>
            <a:cxnLst/>
            <a:rect r="r" b="b" t="t" l="l"/>
            <a:pathLst>
              <a:path h="3549618" w="3132016">
                <a:moveTo>
                  <a:pt x="0" y="0"/>
                </a:moveTo>
                <a:lnTo>
                  <a:pt x="3132016" y="0"/>
                </a:lnTo>
                <a:lnTo>
                  <a:pt x="3132016" y="3549618"/>
                </a:lnTo>
                <a:lnTo>
                  <a:pt x="0" y="35496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4717252" y="2108779"/>
            <a:ext cx="3132016" cy="3549618"/>
          </a:xfrm>
          <a:custGeom>
            <a:avLst/>
            <a:gdLst/>
            <a:ahLst/>
            <a:cxnLst/>
            <a:rect r="r" b="b" t="t" l="l"/>
            <a:pathLst>
              <a:path h="3549618" w="3132016">
                <a:moveTo>
                  <a:pt x="0" y="0"/>
                </a:moveTo>
                <a:lnTo>
                  <a:pt x="3132016" y="0"/>
                </a:lnTo>
                <a:lnTo>
                  <a:pt x="3132016" y="3549618"/>
                </a:lnTo>
                <a:lnTo>
                  <a:pt x="0" y="3549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531898" y="2108779"/>
            <a:ext cx="4239821" cy="3549618"/>
          </a:xfrm>
          <a:custGeom>
            <a:avLst/>
            <a:gdLst/>
            <a:ahLst/>
            <a:cxnLst/>
            <a:rect r="r" b="b" t="t" l="l"/>
            <a:pathLst>
              <a:path h="3549618" w="4239821">
                <a:moveTo>
                  <a:pt x="0" y="0"/>
                </a:moveTo>
                <a:lnTo>
                  <a:pt x="4239821" y="0"/>
                </a:lnTo>
                <a:lnTo>
                  <a:pt x="4239821" y="3549618"/>
                </a:lnTo>
                <a:lnTo>
                  <a:pt x="0" y="35496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60866" y="3453339"/>
            <a:ext cx="10966268" cy="6573207"/>
          </a:xfrm>
          <a:custGeom>
            <a:avLst/>
            <a:gdLst/>
            <a:ahLst/>
            <a:cxnLst/>
            <a:rect r="r" b="b" t="t" l="l"/>
            <a:pathLst>
              <a:path h="6573207" w="10966268">
                <a:moveTo>
                  <a:pt x="0" y="0"/>
                </a:moveTo>
                <a:lnTo>
                  <a:pt x="10966268" y="0"/>
                </a:lnTo>
                <a:lnTo>
                  <a:pt x="10966268" y="6573207"/>
                </a:lnTo>
                <a:lnTo>
                  <a:pt x="0" y="6573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245" t="-63590" r="-45512" b="-3049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153" y="837498"/>
            <a:ext cx="16061694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Funcionamiento del Sensor Capacitivo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25413" y="1965021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62599" y="590550"/>
            <a:ext cx="15825401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7500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Sensor de Proximidad Óptico</a:t>
            </a:r>
          </a:p>
          <a:p>
            <a:pPr algn="l" marL="0" indent="0" lvl="0">
              <a:lnSpc>
                <a:spcPts val="765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485200"/>
            <a:ext cx="7078953" cy="637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El sensor emite luz, ya sea infrarroja o visible.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El objeto bloquea o refleja la luz.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El sensor controla la luz reflejada en el objeto.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El sensor entrega una señal analógica proporcional a la distancia del objeto.</a:t>
            </a:r>
          </a:p>
          <a:p>
            <a:pPr algn="l">
              <a:lnSpc>
                <a:spcPts val="4578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11738" y="447990"/>
            <a:ext cx="6775221" cy="5096230"/>
          </a:xfrm>
          <a:custGeom>
            <a:avLst/>
            <a:gdLst/>
            <a:ahLst/>
            <a:cxnLst/>
            <a:rect r="r" b="b" t="t" l="l"/>
            <a:pathLst>
              <a:path h="5096230" w="6775221">
                <a:moveTo>
                  <a:pt x="0" y="0"/>
                </a:moveTo>
                <a:lnTo>
                  <a:pt x="6775221" y="0"/>
                </a:lnTo>
                <a:lnTo>
                  <a:pt x="6775221" y="5096230"/>
                </a:lnTo>
                <a:lnTo>
                  <a:pt x="0" y="5096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61274" y="4683507"/>
            <a:ext cx="5368418" cy="5368418"/>
          </a:xfrm>
          <a:custGeom>
            <a:avLst/>
            <a:gdLst/>
            <a:ahLst/>
            <a:cxnLst/>
            <a:rect r="r" b="b" t="t" l="l"/>
            <a:pathLst>
              <a:path h="5368418" w="5368418">
                <a:moveTo>
                  <a:pt x="0" y="0"/>
                </a:moveTo>
                <a:lnTo>
                  <a:pt x="5368417" y="0"/>
                </a:lnTo>
                <a:lnTo>
                  <a:pt x="5368417" y="5368418"/>
                </a:lnTo>
                <a:lnTo>
                  <a:pt x="0" y="53684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8383" y="581340"/>
            <a:ext cx="12436119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50"/>
              </a:lnSpc>
              <a:spcBef>
                <a:spcPct val="0"/>
              </a:spcBef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Sensor de Proximidad Óptico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82740"/>
            <a:ext cx="8115300" cy="637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Tensión de alimentación: 5V y 24V CC.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Corriente de consumo: Puede variar entre 10 mA y 50 mA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Tipo de salida: NPN, PNP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Distancia de detección: Desde pocos milímetros hasta varios metros.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Frecuencia de respuesta: Entre 100 Hz y varios kHz</a:t>
            </a:r>
          </a:p>
          <a:p>
            <a:pPr algn="l">
              <a:lnSpc>
                <a:spcPts val="4578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854165"/>
            <a:ext cx="8831258" cy="3869213"/>
          </a:xfrm>
          <a:custGeom>
            <a:avLst/>
            <a:gdLst/>
            <a:ahLst/>
            <a:cxnLst/>
            <a:rect r="r" b="b" t="t" l="l"/>
            <a:pathLst>
              <a:path h="3869213" w="8831258">
                <a:moveTo>
                  <a:pt x="0" y="0"/>
                </a:moveTo>
                <a:lnTo>
                  <a:pt x="8831258" y="0"/>
                </a:lnTo>
                <a:lnTo>
                  <a:pt x="8831258" y="3869214"/>
                </a:lnTo>
                <a:lnTo>
                  <a:pt x="0" y="3869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7001590"/>
            <a:ext cx="8831258" cy="2256710"/>
          </a:xfrm>
          <a:custGeom>
            <a:avLst/>
            <a:gdLst/>
            <a:ahLst/>
            <a:cxnLst/>
            <a:rect r="r" b="b" t="t" l="l"/>
            <a:pathLst>
              <a:path h="2256710" w="8831258">
                <a:moveTo>
                  <a:pt x="0" y="0"/>
                </a:moveTo>
                <a:lnTo>
                  <a:pt x="8831258" y="0"/>
                </a:lnTo>
                <a:lnTo>
                  <a:pt x="8831258" y="2256710"/>
                </a:lnTo>
                <a:lnTo>
                  <a:pt x="0" y="2256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25940" y="581340"/>
            <a:ext cx="12436119" cy="295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7500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Interruptores de Posición magnéticos Reed-Switch</a:t>
            </a:r>
          </a:p>
          <a:p>
            <a:pPr algn="l" marL="0" indent="0" lvl="0">
              <a:lnSpc>
                <a:spcPts val="765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82740"/>
            <a:ext cx="8115300" cy="6375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Tensión de alimentación: Normalmente entre 5V y 240V.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Corriente de conmutación: entre 10 mA y 500 mA.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Tipo de salida: Normalmente contacto seco.</a:t>
            </a:r>
          </a:p>
          <a:p>
            <a:pPr algn="l" marL="874811" indent="-437405" lvl="1">
              <a:lnSpc>
                <a:spcPts val="4578"/>
              </a:lnSpc>
              <a:buFont typeface="Arial"/>
              <a:buChar char="•"/>
            </a:pPr>
            <a:r>
              <a:rPr lang="en-US" sz="40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Distancia de detección: De 1 mm a varios centímetros, según el imán utilizado.</a:t>
            </a:r>
          </a:p>
          <a:p>
            <a:pPr algn="l">
              <a:lnSpc>
                <a:spcPts val="4578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3534090"/>
            <a:ext cx="8570897" cy="5097320"/>
          </a:xfrm>
          <a:custGeom>
            <a:avLst/>
            <a:gdLst/>
            <a:ahLst/>
            <a:cxnLst/>
            <a:rect r="r" b="b" t="t" l="l"/>
            <a:pathLst>
              <a:path h="5097320" w="8570897">
                <a:moveTo>
                  <a:pt x="0" y="0"/>
                </a:moveTo>
                <a:lnTo>
                  <a:pt x="8570897" y="0"/>
                </a:lnTo>
                <a:lnTo>
                  <a:pt x="8570897" y="5097320"/>
                </a:lnTo>
                <a:lnTo>
                  <a:pt x="0" y="5097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925940" y="581340"/>
            <a:ext cx="12436119" cy="295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7500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Interruptores de Posición magnéticos Reed-Switch</a:t>
            </a:r>
          </a:p>
          <a:p>
            <a:pPr algn="l" marL="0" indent="0" lvl="0">
              <a:lnSpc>
                <a:spcPts val="765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882740"/>
            <a:ext cx="8115300" cy="7136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Funcionamiento sin contacto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Bajo consumo de energía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Rápida respuesta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Larga vida útil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Variedad de configuraciones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Compatibilidad con diversas tensiones</a:t>
            </a:r>
          </a:p>
          <a:p>
            <a:pPr algn="l" marL="982758" indent="-491379" lvl="1">
              <a:lnSpc>
                <a:spcPts val="5143"/>
              </a:lnSpc>
              <a:buFont typeface="Arial"/>
              <a:buChar char="•"/>
            </a:pPr>
            <a:r>
              <a:rPr lang="en-US" sz="4551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Resistencia ambiental</a:t>
            </a:r>
          </a:p>
          <a:p>
            <a:pPr algn="l">
              <a:lnSpc>
                <a:spcPts val="5143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21360" y="6383072"/>
            <a:ext cx="2279519" cy="4415534"/>
          </a:xfrm>
          <a:custGeom>
            <a:avLst/>
            <a:gdLst/>
            <a:ahLst/>
            <a:cxnLst/>
            <a:rect r="r" b="b" t="t" l="l"/>
            <a:pathLst>
              <a:path h="4415534" w="2279519">
                <a:moveTo>
                  <a:pt x="0" y="0"/>
                </a:moveTo>
                <a:lnTo>
                  <a:pt x="2279519" y="0"/>
                </a:lnTo>
                <a:lnTo>
                  <a:pt x="2279519" y="4415533"/>
                </a:lnTo>
                <a:lnTo>
                  <a:pt x="0" y="4415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598200" y="-520103"/>
            <a:ext cx="3600509" cy="5107105"/>
          </a:xfrm>
          <a:custGeom>
            <a:avLst/>
            <a:gdLst/>
            <a:ahLst/>
            <a:cxnLst/>
            <a:rect r="r" b="b" t="t" l="l"/>
            <a:pathLst>
              <a:path h="5107105" w="3600509">
                <a:moveTo>
                  <a:pt x="0" y="0"/>
                </a:moveTo>
                <a:lnTo>
                  <a:pt x="3600509" y="0"/>
                </a:lnTo>
                <a:lnTo>
                  <a:pt x="3600509" y="5107105"/>
                </a:lnTo>
                <a:lnTo>
                  <a:pt x="0" y="510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72143" y="729737"/>
            <a:ext cx="11449218" cy="16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136"/>
              </a:lnSpc>
              <a:spcBef>
                <a:spcPct val="0"/>
              </a:spcBef>
            </a:pPr>
            <a:r>
              <a:rPr lang="en-US" b="true" sz="11898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772143" y="2929246"/>
            <a:ext cx="11449218" cy="6105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59"/>
              </a:lnSpc>
            </a:pPr>
            <a:r>
              <a:rPr lang="en-US" sz="4300">
                <a:solidFill>
                  <a:srgbClr val="384766"/>
                </a:solidFill>
                <a:latin typeface="Open Sans"/>
                <a:ea typeface="Open Sans"/>
                <a:cs typeface="Open Sans"/>
                <a:sym typeface="Open Sans"/>
              </a:rPr>
              <a:t>Los sensores de proximidad son dispositivos clave en la automatización y el control industrial, permitiendo la detección de objetos sin contacto físico. Ofrecen alta durabilidad, respuesta rápida y resistencia a entornos adversos. Su variedad de tipos, como inductivos, capacitivos, ópticos y magnéticos, los hace ideales para múltiples aplicaciones, desde maquinaria industrial hasta sistemas de seguridad.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1028700"/>
          <a:ext cx="16192500" cy="654847"/>
        </p:xfrm>
        <a:graphic>
          <a:graphicData uri="http://schemas.openxmlformats.org/drawingml/2006/table">
            <a:tbl>
              <a:tblPr/>
              <a:tblGrid>
                <a:gridCol w="8096250"/>
                <a:gridCol w="8096250"/>
              </a:tblGrid>
              <a:tr h="619016"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49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Jesus Silvestre Santiago Cruz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476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0" indent="0" lvl="0">
                        <a:lnSpc>
                          <a:spcPts val="3474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Shania Kinnereth Diaz Moya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84766"/>
                    </a:solidFill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785264">
            <a:off x="8889144" y="6728237"/>
            <a:ext cx="9001604" cy="1631541"/>
          </a:xfrm>
          <a:custGeom>
            <a:avLst/>
            <a:gdLst/>
            <a:ahLst/>
            <a:cxnLst/>
            <a:rect r="r" b="b" t="t" l="l"/>
            <a:pathLst>
              <a:path h="1631541" w="9001604">
                <a:moveTo>
                  <a:pt x="0" y="0"/>
                </a:moveTo>
                <a:lnTo>
                  <a:pt x="9001603" y="0"/>
                </a:lnTo>
                <a:lnTo>
                  <a:pt x="9001603" y="1631541"/>
                </a:lnTo>
                <a:lnTo>
                  <a:pt x="0" y="1631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5972294"/>
            <a:ext cx="10702884" cy="145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1"/>
              </a:lnSpc>
            </a:pPr>
            <a:r>
              <a:rPr lang="en-US" sz="10805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gracias!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602641" y="2806996"/>
            <a:ext cx="4550857" cy="6451304"/>
          </a:xfrm>
          <a:custGeom>
            <a:avLst/>
            <a:gdLst/>
            <a:ahLst/>
            <a:cxnLst/>
            <a:rect r="r" b="b" t="t" l="l"/>
            <a:pathLst>
              <a:path h="6451304" w="4550857">
                <a:moveTo>
                  <a:pt x="0" y="0"/>
                </a:moveTo>
                <a:lnTo>
                  <a:pt x="4550857" y="0"/>
                </a:lnTo>
                <a:lnTo>
                  <a:pt x="4550857" y="6451304"/>
                </a:lnTo>
                <a:lnTo>
                  <a:pt x="0" y="6451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23543">
            <a:off x="7708219" y="6803208"/>
            <a:ext cx="1484535" cy="792371"/>
          </a:xfrm>
          <a:custGeom>
            <a:avLst/>
            <a:gdLst/>
            <a:ahLst/>
            <a:cxnLst/>
            <a:rect r="r" b="b" t="t" l="l"/>
            <a:pathLst>
              <a:path h="792371" w="1484535">
                <a:moveTo>
                  <a:pt x="0" y="0"/>
                </a:moveTo>
                <a:lnTo>
                  <a:pt x="1484535" y="0"/>
                </a:lnTo>
                <a:lnTo>
                  <a:pt x="1484535" y="792370"/>
                </a:lnTo>
                <a:lnTo>
                  <a:pt x="0" y="7923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4162779">
            <a:off x="13898635" y="5068051"/>
            <a:ext cx="7306269" cy="1287730"/>
          </a:xfrm>
          <a:custGeom>
            <a:avLst/>
            <a:gdLst/>
            <a:ahLst/>
            <a:cxnLst/>
            <a:rect r="r" b="b" t="t" l="l"/>
            <a:pathLst>
              <a:path h="1287730" w="7306269">
                <a:moveTo>
                  <a:pt x="0" y="0"/>
                </a:moveTo>
                <a:lnTo>
                  <a:pt x="7306269" y="0"/>
                </a:lnTo>
                <a:lnTo>
                  <a:pt x="7306269" y="1287730"/>
                </a:lnTo>
                <a:lnTo>
                  <a:pt x="0" y="12877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4508127"/>
            <a:ext cx="10702884" cy="145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1"/>
              </a:lnSpc>
            </a:pPr>
            <a:r>
              <a:rPr lang="en-US" sz="10805">
                <a:solidFill>
                  <a:srgbClr val="384766"/>
                </a:solidFill>
                <a:latin typeface="Open Sauce"/>
                <a:ea typeface="Open Sauce"/>
                <a:cs typeface="Open Sauce"/>
                <a:sym typeface="Open Sauce"/>
              </a:rPr>
              <a:t>¡Muchas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96417" y="1028700"/>
            <a:ext cx="6002911" cy="2866390"/>
          </a:xfrm>
          <a:custGeom>
            <a:avLst/>
            <a:gdLst/>
            <a:ahLst/>
            <a:cxnLst/>
            <a:rect r="r" b="b" t="t" l="l"/>
            <a:pathLst>
              <a:path h="2866390" w="6002911">
                <a:moveTo>
                  <a:pt x="0" y="0"/>
                </a:moveTo>
                <a:lnTo>
                  <a:pt x="6002911" y="0"/>
                </a:lnTo>
                <a:lnTo>
                  <a:pt x="6002911" y="2866390"/>
                </a:lnTo>
                <a:lnTo>
                  <a:pt x="0" y="28663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89846">
            <a:off x="14075796" y="6178356"/>
            <a:ext cx="2854825" cy="3585338"/>
          </a:xfrm>
          <a:custGeom>
            <a:avLst/>
            <a:gdLst/>
            <a:ahLst/>
            <a:cxnLst/>
            <a:rect r="r" b="b" t="t" l="l"/>
            <a:pathLst>
              <a:path h="3585338" w="2854825">
                <a:moveTo>
                  <a:pt x="0" y="0"/>
                </a:moveTo>
                <a:lnTo>
                  <a:pt x="2854825" y="0"/>
                </a:lnTo>
                <a:lnTo>
                  <a:pt x="2854825" y="3585338"/>
                </a:lnTo>
                <a:lnTo>
                  <a:pt x="0" y="35853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1130591" y="6634389"/>
          <a:ext cx="2468166" cy="738885"/>
        </p:xfrm>
        <a:graphic>
          <a:graphicData uri="http://schemas.openxmlformats.org/drawingml/2006/table">
            <a:tbl>
              <a:tblPr/>
              <a:tblGrid>
                <a:gridCol w="2206997"/>
              </a:tblGrid>
              <a:tr h="738885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5550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530667" y="3586490"/>
          <a:ext cx="11526671" cy="2914821"/>
        </p:xfrm>
        <a:graphic>
          <a:graphicData uri="http://schemas.openxmlformats.org/drawingml/2006/table">
            <a:tbl>
              <a:tblPr/>
              <a:tblGrid>
                <a:gridCol w="11526671"/>
              </a:tblGrid>
              <a:tr h="29148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6289"/>
                        </a:lnSpc>
                        <a:defRPr/>
                      </a:pPr>
                      <a:r>
                        <a:rPr lang="en-US" sz="3399" b="true">
                          <a:solidFill>
                            <a:srgbClr val="384766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Dispositivo eléctrico/mecánico </a:t>
                      </a:r>
                      <a:endParaRPr lang="en-US" sz="1100"/>
                    </a:p>
                    <a:p>
                      <a:pPr algn="l">
                        <a:lnSpc>
                          <a:spcPts val="6289"/>
                        </a:lnSpc>
                      </a:pPr>
                      <a:r>
                        <a:rPr lang="en-US" sz="3399" b="true">
                          <a:solidFill>
                            <a:srgbClr val="384766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Detecta la presencia de objetos u obstáculos </a:t>
                      </a:r>
                    </a:p>
                    <a:p>
                      <a:pPr algn="l" marL="0" indent="0" lvl="0">
                        <a:lnSpc>
                          <a:spcPts val="6289"/>
                        </a:lnSpc>
                        <a:spcBef>
                          <a:spcPct val="0"/>
                        </a:spcBef>
                      </a:pPr>
                      <a:r>
                        <a:rPr lang="en-US" b="true" sz="3399">
                          <a:solidFill>
                            <a:srgbClr val="384766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Conviertiendo magnitudes físicas en un tipo de señal.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-188028" y="1162050"/>
            <a:ext cx="8594970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50"/>
              </a:lnSpc>
              <a:spcBef>
                <a:spcPct val="0"/>
              </a:spcBef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¿Que son?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965041" y="1028700"/>
            <a:ext cx="4876038" cy="8229600"/>
          </a:xfrm>
          <a:custGeom>
            <a:avLst/>
            <a:gdLst/>
            <a:ahLst/>
            <a:cxnLst/>
            <a:rect r="r" b="b" t="t" l="l"/>
            <a:pathLst>
              <a:path h="8229600" w="4876038">
                <a:moveTo>
                  <a:pt x="0" y="0"/>
                </a:moveTo>
                <a:lnTo>
                  <a:pt x="4876038" y="0"/>
                </a:lnTo>
                <a:lnTo>
                  <a:pt x="48760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29251" y="3971925"/>
            <a:ext cx="9371299" cy="295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50"/>
              </a:lnSpc>
            </a:pPr>
            <a:r>
              <a:rPr lang="en-US" sz="7500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Tipos de Sensores</a:t>
            </a:r>
          </a:p>
          <a:p>
            <a:pPr algn="r">
              <a:lnSpc>
                <a:spcPts val="7650"/>
              </a:lnSpc>
            </a:pPr>
            <a:r>
              <a:rPr lang="en-US" sz="7500" b="true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</a:t>
            </a:r>
          </a:p>
          <a:p>
            <a:pPr algn="r" marL="0" indent="0" lvl="0">
              <a:lnSpc>
                <a:spcPts val="7650"/>
              </a:lnSpc>
              <a:spcBef>
                <a:spcPct val="0"/>
              </a:spcBef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Proximidad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07825" y="0"/>
            <a:ext cx="9480175" cy="4846739"/>
          </a:xfrm>
          <a:custGeom>
            <a:avLst/>
            <a:gdLst/>
            <a:ahLst/>
            <a:cxnLst/>
            <a:rect r="r" b="b" t="t" l="l"/>
            <a:pathLst>
              <a:path h="4846739" w="9480175">
                <a:moveTo>
                  <a:pt x="0" y="0"/>
                </a:moveTo>
                <a:lnTo>
                  <a:pt x="9480175" y="0"/>
                </a:lnTo>
                <a:lnTo>
                  <a:pt x="9480175" y="4846739"/>
                </a:lnTo>
                <a:lnTo>
                  <a:pt x="0" y="4846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84542" y="2436744"/>
          <a:ext cx="7803833" cy="2914821"/>
        </p:xfrm>
        <a:graphic>
          <a:graphicData uri="http://schemas.openxmlformats.org/drawingml/2006/table">
            <a:tbl>
              <a:tblPr/>
              <a:tblGrid>
                <a:gridCol w="7803833"/>
              </a:tblGrid>
              <a:tr h="2914821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Sin contacto físico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Detectan objetos metálicos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Genera un campo magnetico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9299892" y="6227694"/>
          <a:ext cx="8737283" cy="3000375"/>
        </p:xfrm>
        <a:graphic>
          <a:graphicData uri="http://schemas.openxmlformats.org/drawingml/2006/table">
            <a:tbl>
              <a:tblPr/>
              <a:tblGrid>
                <a:gridCol w="8737283"/>
              </a:tblGrid>
              <a:tr h="3000375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Frecuencia de resonancia entre 0.5-1.5 MHz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Alteracion del flujo magnetico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Hasta 6 cm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28700" y="5311587"/>
            <a:ext cx="7779125" cy="388956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88484" y="1047750"/>
            <a:ext cx="8299891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Sensor Inductivo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2606" y="5971027"/>
            <a:ext cx="10816908" cy="3195492"/>
            <a:chOff x="0" y="0"/>
            <a:chExt cx="5119478" cy="151237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19477" cy="1512378"/>
            </a:xfrm>
            <a:custGeom>
              <a:avLst/>
              <a:gdLst/>
              <a:ahLst/>
              <a:cxnLst/>
              <a:rect r="r" b="b" t="t" l="l"/>
              <a:pathLst>
                <a:path h="1512378" w="5119477">
                  <a:moveTo>
                    <a:pt x="7873" y="0"/>
                  </a:moveTo>
                  <a:lnTo>
                    <a:pt x="5111605" y="0"/>
                  </a:lnTo>
                  <a:cubicBezTo>
                    <a:pt x="5115952" y="0"/>
                    <a:pt x="5119477" y="3525"/>
                    <a:pt x="5119477" y="7873"/>
                  </a:cubicBezTo>
                  <a:lnTo>
                    <a:pt x="5119477" y="1504505"/>
                  </a:lnTo>
                  <a:cubicBezTo>
                    <a:pt x="5119477" y="1508853"/>
                    <a:pt x="5115952" y="1512378"/>
                    <a:pt x="5111605" y="1512378"/>
                  </a:cubicBezTo>
                  <a:lnTo>
                    <a:pt x="7873" y="1512378"/>
                  </a:lnTo>
                  <a:cubicBezTo>
                    <a:pt x="3525" y="1512378"/>
                    <a:pt x="0" y="1508853"/>
                    <a:pt x="0" y="1504505"/>
                  </a:cubicBezTo>
                  <a:lnTo>
                    <a:pt x="0" y="7873"/>
                  </a:lnTo>
                  <a:cubicBezTo>
                    <a:pt x="0" y="3525"/>
                    <a:pt x="3525" y="0"/>
                    <a:pt x="7873" y="0"/>
                  </a:cubicBezTo>
                  <a:close/>
                </a:path>
              </a:pathLst>
            </a:custGeom>
            <a:solidFill>
              <a:srgbClr val="FEFEF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119478" cy="15409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11333" y="2108779"/>
            <a:ext cx="4262259" cy="3338770"/>
          </a:xfrm>
          <a:custGeom>
            <a:avLst/>
            <a:gdLst/>
            <a:ahLst/>
            <a:cxnLst/>
            <a:rect r="r" b="b" t="t" l="l"/>
            <a:pathLst>
              <a:path h="3338770" w="4262259">
                <a:moveTo>
                  <a:pt x="0" y="0"/>
                </a:moveTo>
                <a:lnTo>
                  <a:pt x="4262259" y="0"/>
                </a:lnTo>
                <a:lnTo>
                  <a:pt x="4262259" y="3338770"/>
                </a:lnTo>
                <a:lnTo>
                  <a:pt x="0" y="33387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86179" y="2108779"/>
            <a:ext cx="4550792" cy="3549618"/>
          </a:xfrm>
          <a:custGeom>
            <a:avLst/>
            <a:gdLst/>
            <a:ahLst/>
            <a:cxnLst/>
            <a:rect r="r" b="b" t="t" l="l"/>
            <a:pathLst>
              <a:path h="3549618" w="4550792">
                <a:moveTo>
                  <a:pt x="0" y="0"/>
                </a:moveTo>
                <a:lnTo>
                  <a:pt x="4550792" y="0"/>
                </a:lnTo>
                <a:lnTo>
                  <a:pt x="4550792" y="3549618"/>
                </a:lnTo>
                <a:lnTo>
                  <a:pt x="0" y="3549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611333" y="6535398"/>
            <a:ext cx="5317099" cy="2913630"/>
          </a:xfrm>
          <a:custGeom>
            <a:avLst/>
            <a:gdLst/>
            <a:ahLst/>
            <a:cxnLst/>
            <a:rect r="r" b="b" t="t" l="l"/>
            <a:pathLst>
              <a:path h="2913630" w="5317099">
                <a:moveTo>
                  <a:pt x="0" y="0"/>
                </a:moveTo>
                <a:lnTo>
                  <a:pt x="5317099" y="0"/>
                </a:lnTo>
                <a:lnTo>
                  <a:pt x="5317099" y="2913630"/>
                </a:lnTo>
                <a:lnTo>
                  <a:pt x="0" y="29136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6803" r="0" b="-65686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891060" y="2819353"/>
            <a:ext cx="5339895" cy="2839044"/>
          </a:xfrm>
          <a:custGeom>
            <a:avLst/>
            <a:gdLst/>
            <a:ahLst/>
            <a:cxnLst/>
            <a:rect r="r" b="b" t="t" l="l"/>
            <a:pathLst>
              <a:path h="2839044" w="5339895">
                <a:moveTo>
                  <a:pt x="0" y="0"/>
                </a:moveTo>
                <a:lnTo>
                  <a:pt x="5339896" y="0"/>
                </a:lnTo>
                <a:lnTo>
                  <a:pt x="5339896" y="2839044"/>
                </a:lnTo>
                <a:lnTo>
                  <a:pt x="0" y="28390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482606" y="5415097"/>
          <a:ext cx="10816908" cy="4738920"/>
        </p:xfrm>
        <a:graphic>
          <a:graphicData uri="http://schemas.openxmlformats.org/drawingml/2006/table">
            <a:tbl>
              <a:tblPr/>
              <a:tblGrid>
                <a:gridCol w="10816908"/>
              </a:tblGrid>
              <a:tr h="2632458">
                <a:tc>
                  <a:txBody>
                    <a:bodyPr anchor="t" rtlCol="false"/>
                    <a:lstStyle/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3100">
                          <a:solidFill>
                            <a:srgbClr val="384766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 </a:t>
                      </a:r>
                      <a:r>
                        <a:rPr lang="en-US" b="true" sz="3100">
                          <a:solidFill>
                            <a:srgbClr val="48352A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MARRON (BN 1): Terminal alimentación positiva (+)</a:t>
                      </a:r>
                      <a:endParaRPr lang="en-US" sz="1100"/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29438A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AZUL (BU 3): Terminal de alimentación negativa (-)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070707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NEGRO (BK 4): Salida normalmente abierta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b="true" sz="3100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BLANCO (WH 2): Salida normalmente cerrada</a:t>
                      </a:r>
                    </a:p>
                    <a:p>
                      <a:pPr algn="l">
                        <a:lnSpc>
                          <a:spcPts val="5735"/>
                        </a:lnSpc>
                        <a:spcBef>
                          <a:spcPct val="0"/>
                        </a:spcBef>
                      </a:pP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1" id="11"/>
          <p:cNvGraphicFramePr>
            <a:graphicFrameLocks noGrp="true"/>
          </p:cNvGraphicFramePr>
          <p:nvPr/>
        </p:nvGraphicFramePr>
        <p:xfrm>
          <a:off x="5891060" y="400992"/>
          <a:ext cx="5175147" cy="2233417"/>
        </p:xfrm>
        <a:graphic>
          <a:graphicData uri="http://schemas.openxmlformats.org/drawingml/2006/table">
            <a:tbl>
              <a:tblPr/>
              <a:tblGrid>
                <a:gridCol w="5175147"/>
              </a:tblGrid>
              <a:tr h="584713">
                <a:tc>
                  <a:txBody>
                    <a:bodyPr anchor="t" rtlCol="false"/>
                    <a:lstStyle/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100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VOLTAJE: 5 - 36 V DC</a:t>
                      </a:r>
                      <a:endParaRPr lang="en-US" sz="1100"/>
                    </a:p>
                    <a:p>
                      <a:pPr algn="l" marL="669291" indent="-334646" lvl="1">
                        <a:lnSpc>
                          <a:spcPts val="5735"/>
                        </a:lnSpc>
                        <a:buFont typeface="Arial"/>
                        <a:buChar char="•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CORRIENTE: 300 mA</a:t>
                      </a:r>
                    </a:p>
                    <a:p>
                      <a:pPr algn="l" marL="669291" indent="-334646" lvl="1">
                        <a:lnSpc>
                          <a:spcPts val="5735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1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SALIDA: 0 - 10 V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73594" y="3085398"/>
            <a:ext cx="11340812" cy="6748374"/>
          </a:xfrm>
          <a:custGeom>
            <a:avLst/>
            <a:gdLst/>
            <a:ahLst/>
            <a:cxnLst/>
            <a:rect r="r" b="b" t="t" l="l"/>
            <a:pathLst>
              <a:path h="6748374" w="11340812">
                <a:moveTo>
                  <a:pt x="0" y="0"/>
                </a:moveTo>
                <a:lnTo>
                  <a:pt x="11340812" y="0"/>
                </a:lnTo>
                <a:lnTo>
                  <a:pt x="11340812" y="6748374"/>
                </a:lnTo>
                <a:lnTo>
                  <a:pt x="0" y="67483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3153" y="837498"/>
            <a:ext cx="16061694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Funcionamiento del Sensor Inductivo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547938" y="2828865"/>
          <a:ext cx="10411291" cy="6162675"/>
        </p:xfrm>
        <a:graphic>
          <a:graphicData uri="http://schemas.openxmlformats.org/drawingml/2006/table">
            <a:tbl>
              <a:tblPr/>
              <a:tblGrid>
                <a:gridCol w="10411291"/>
              </a:tblGrid>
              <a:tr h="6162675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Detectan campos magnéticos 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Sin contacto fisico 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Larga vida util 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El campo eléctrico, conocido como campo Hall, poseerá componente perpendicular a la componente perpendicular del campo magnético aplicado y al movimiento de las cargas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7625884" y="5143500"/>
          <a:ext cx="10255399" cy="4695016"/>
        </p:xfrm>
        <a:graphic>
          <a:graphicData uri="http://schemas.openxmlformats.org/drawingml/2006/table">
            <a:tbl>
              <a:tblPr/>
              <a:tblGrid>
                <a:gridCol w="10255399"/>
              </a:tblGrid>
              <a:tr h="4695016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1452997" y="2436744"/>
            <a:ext cx="5599468" cy="6187739"/>
          </a:xfrm>
          <a:custGeom>
            <a:avLst/>
            <a:gdLst/>
            <a:ahLst/>
            <a:cxnLst/>
            <a:rect r="r" b="b" t="t" l="l"/>
            <a:pathLst>
              <a:path h="6187739" w="5599468">
                <a:moveTo>
                  <a:pt x="0" y="0"/>
                </a:moveTo>
                <a:lnTo>
                  <a:pt x="5599468" y="0"/>
                </a:lnTo>
                <a:lnTo>
                  <a:pt x="5599468" y="6187739"/>
                </a:lnTo>
                <a:lnTo>
                  <a:pt x="0" y="6187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57879" y="188844"/>
            <a:ext cx="8299891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Magnético o efecto Hall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6721964"/>
          <a:ext cx="7803833" cy="2914821"/>
        </p:xfrm>
        <a:graphic>
          <a:graphicData uri="http://schemas.openxmlformats.org/drawingml/2006/table">
            <a:tbl>
              <a:tblPr/>
              <a:tblGrid>
                <a:gridCol w="7803833"/>
              </a:tblGrid>
              <a:tr h="2914821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3579817"/>
          <a:ext cx="8737283" cy="5372100"/>
        </p:xfrm>
        <a:graphic>
          <a:graphicData uri="http://schemas.openxmlformats.org/drawingml/2006/table">
            <a:tbl>
              <a:tblPr/>
              <a:tblGrid>
                <a:gridCol w="8737283"/>
              </a:tblGrid>
              <a:tr h="5372100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Operan con voltajes típicos de 3.3V, 5V o 12V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Consumen poca corriente (alrededor de 4-10 mA en estado activo).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Detectar variaciones de campo magnético en un rango de hasta 100 kHz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10902342" y="2436744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02835" y="117871"/>
            <a:ext cx="3461947" cy="3461947"/>
          </a:xfrm>
          <a:custGeom>
            <a:avLst/>
            <a:gdLst/>
            <a:ahLst/>
            <a:cxnLst/>
            <a:rect r="r" b="b" t="t" l="l"/>
            <a:pathLst>
              <a:path h="3461947" w="3461947">
                <a:moveTo>
                  <a:pt x="0" y="0"/>
                </a:moveTo>
                <a:lnTo>
                  <a:pt x="3461946" y="0"/>
                </a:lnTo>
                <a:lnTo>
                  <a:pt x="3461946" y="3461946"/>
                </a:lnTo>
                <a:lnTo>
                  <a:pt x="0" y="3461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657879" y="188844"/>
            <a:ext cx="8299891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Magnético o efecto Hall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8" t="-41027" r="-1907" b="-4072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84542" y="2436744"/>
          <a:ext cx="7803833" cy="2914821"/>
        </p:xfrm>
        <a:graphic>
          <a:graphicData uri="http://schemas.openxmlformats.org/drawingml/2006/table">
            <a:tbl>
              <a:tblPr/>
              <a:tblGrid>
                <a:gridCol w="7803833"/>
              </a:tblGrid>
              <a:tr h="2914821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Detecta diferentes materiales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En funcion constante dieléctrica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Campo electrostaticos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9299892" y="6227694"/>
          <a:ext cx="8737283" cy="3000375"/>
        </p:xfrm>
        <a:graphic>
          <a:graphicData uri="http://schemas.openxmlformats.org/drawingml/2006/table">
            <a:tbl>
              <a:tblPr/>
              <a:tblGrid>
                <a:gridCol w="8737283"/>
              </a:tblGrid>
              <a:tr h="3000375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Sensible a factores ambientales</a:t>
                      </a:r>
                      <a:endParaRPr lang="en-US" sz="1100"/>
                    </a:p>
                    <a:p>
                      <a:pPr algn="l" marL="734059" indent="-367030" lvl="1">
                        <a:lnSpc>
                          <a:spcPts val="6289"/>
                        </a:lnSpc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Acoplamiento capacitivo entre el oscilador y la sonda capacitiva</a:t>
                      </a:r>
                    </a:p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</a:pPr>
                      <a:r>
                        <a:rPr lang="en-US" sz="3399">
                          <a:solidFill>
                            <a:srgbClr val="384766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Alcance corto</a:t>
                      </a:r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438025" y="5871828"/>
            <a:ext cx="9026400" cy="3712107"/>
          </a:xfrm>
          <a:custGeom>
            <a:avLst/>
            <a:gdLst/>
            <a:ahLst/>
            <a:cxnLst/>
            <a:rect r="r" b="b" t="t" l="l"/>
            <a:pathLst>
              <a:path h="3712107" w="9026400">
                <a:moveTo>
                  <a:pt x="0" y="0"/>
                </a:moveTo>
                <a:lnTo>
                  <a:pt x="9026400" y="0"/>
                </a:lnTo>
                <a:lnTo>
                  <a:pt x="9026400" y="3712107"/>
                </a:lnTo>
                <a:lnTo>
                  <a:pt x="0" y="3712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299892" y="8405918"/>
          <a:ext cx="7803833" cy="2914821"/>
        </p:xfrm>
        <a:graphic>
          <a:graphicData uri="http://schemas.openxmlformats.org/drawingml/2006/table">
            <a:tbl>
              <a:tblPr/>
              <a:tblGrid>
                <a:gridCol w="7803833"/>
              </a:tblGrid>
              <a:tr h="2914821">
                <a:tc>
                  <a:txBody>
                    <a:bodyPr anchor="t" rtlCol="false"/>
                    <a:lstStyle/>
                    <a:p>
                      <a:pPr algn="l" marL="734059" indent="-367030" lvl="1">
                        <a:lnSpc>
                          <a:spcPts val="6289"/>
                        </a:lnSpc>
                        <a:spcBef>
                          <a:spcPct val="0"/>
                        </a:spcBef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10013302" y="477560"/>
            <a:ext cx="7917891" cy="5296583"/>
          </a:xfrm>
          <a:custGeom>
            <a:avLst/>
            <a:gdLst/>
            <a:ahLst/>
            <a:cxnLst/>
            <a:rect r="r" b="b" t="t" l="l"/>
            <a:pathLst>
              <a:path h="5296583" w="7917891">
                <a:moveTo>
                  <a:pt x="0" y="0"/>
                </a:moveTo>
                <a:lnTo>
                  <a:pt x="7917891" y="0"/>
                </a:lnTo>
                <a:lnTo>
                  <a:pt x="7917891" y="5296583"/>
                </a:lnTo>
                <a:lnTo>
                  <a:pt x="0" y="52965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6966" t="-52721" r="-55803" b="-3533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8484" y="1047750"/>
            <a:ext cx="8737916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50"/>
              </a:lnSpc>
            </a:pPr>
            <a:r>
              <a:rPr lang="en-US" b="true" sz="7500">
                <a:solidFill>
                  <a:srgbClr val="38476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Sensor Capacitivo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DAGgFo9S9mw</dc:identifier>
  <dcterms:modified xsi:type="dcterms:W3CDTF">2011-08-01T06:04:30Z</dcterms:modified>
  <cp:revision>1</cp:revision>
  <dc:title>Sensores de Proximidad</dc:title>
</cp:coreProperties>
</file>

<file path=docProps/thumbnail.jpeg>
</file>